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3" r:id="rId3"/>
    <p:sldId id="284" r:id="rId4"/>
    <p:sldId id="285" r:id="rId5"/>
    <p:sldId id="281" r:id="rId6"/>
    <p:sldId id="261" r:id="rId7"/>
    <p:sldId id="262" r:id="rId8"/>
    <p:sldId id="263" r:id="rId9"/>
    <p:sldId id="299" r:id="rId10"/>
    <p:sldId id="277" r:id="rId11"/>
    <p:sldId id="302" r:id="rId12"/>
    <p:sldId id="272" r:id="rId13"/>
    <p:sldId id="292" r:id="rId14"/>
    <p:sldId id="278" r:id="rId15"/>
    <p:sldId id="303" r:id="rId16"/>
    <p:sldId id="304" r:id="rId17"/>
    <p:sldId id="298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66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981" autoAdjust="0"/>
    <p:restoredTop sz="94660"/>
  </p:normalViewPr>
  <p:slideViewPr>
    <p:cSldViewPr>
      <p:cViewPr varScale="1">
        <p:scale>
          <a:sx n="68" d="100"/>
          <a:sy n="68" d="100"/>
        </p:scale>
        <p:origin x="-14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97C34-DCA4-440D-A0B2-954D8E7C3439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5037C5-3047-4079-AFE0-75C53EB8E8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B5812-893F-4CD6-9537-C8982B3B14CA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5D517-CED6-478E-A807-8044802420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6772F-1682-44C6-B5ED-EC274FF21A9C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8DBC0-6A27-4C9E-ACB0-6D70867F56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0A34A-8F5B-4D2B-81BB-38F12BC87443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0C18A-98EA-43EC-BCF2-61DC44F5DF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91638-9464-458E-BB36-789BE84CD700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ABD0E-C01D-4C9F-B5CC-DF855634EC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7E9E8-047C-45AC-9A7C-944091E2F391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16A16-6DF0-4BB7-8AD8-5284011B3C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44837-3CB2-481B-8B04-204FF47D6510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A5B71-FCA0-4B36-BB49-6B6D4C041B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409C0-ECD3-4DE6-A741-573C06FA4ADA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8997E-139D-472B-B10C-DAABEDA5A6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4DF6F-9966-4841-A84A-2BA792ADF1C7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05632-18A4-4593-AE32-65EDBA2BE1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BDE1F-FF5A-4061-BE69-B5BAD4933A86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6B2D0-8BB8-48B4-BA54-531C5DA42F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4C9C9-6196-42C4-8C86-13EDF00F78A3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692DC-A122-4668-B4FB-DC3B1AD565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26C7C-A89D-4CD2-BC69-F560F35B66E4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66174-F9CE-4AA6-89ED-09E1646526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59068-DAA2-40C4-8D5A-69843EF44E01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34F2D-E21A-4910-9855-3113947EAC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58D61F-9E9B-409E-B751-026B431114B0}" type="datetimeFigureOut">
              <a:rPr lang="ru-RU"/>
              <a:pPr>
                <a:defRPr/>
              </a:pPr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662528C-7099-44B5-8F0C-C33E0E18C3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  <p:sldLayoutId id="2147483661" r:id="rId13"/>
  </p:sldLayoutIdLst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2952328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i="1" dirty="0" smtClean="0">
                <a:solidFill>
                  <a:srgbClr val="6600CC"/>
                </a:solidFill>
              </a:rPr>
              <a:t>«Музыкальная предметно- пространственная  среда ДОУ»</a:t>
            </a:r>
            <a:endParaRPr lang="ru-RU" sz="4000" b="1" i="1" dirty="0" smtClean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433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/>
          </p:cNvSpPr>
          <p:nvPr>
            <p:ph type="title"/>
          </p:nvPr>
        </p:nvSpPr>
        <p:spPr>
          <a:xfrm>
            <a:off x="323850" y="-17145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3600" b="1" i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Младшая группа</a:t>
            </a:r>
          </a:p>
        </p:txBody>
      </p:sp>
      <p:sp>
        <p:nvSpPr>
          <p:cNvPr id="22530" name="Rectangle 5"/>
          <p:cNvSpPr>
            <a:spLocks noChangeArrowheads="1"/>
          </p:cNvSpPr>
          <p:nvPr/>
        </p:nvSpPr>
        <p:spPr bwMode="auto">
          <a:xfrm>
            <a:off x="2843213" y="908050"/>
            <a:ext cx="34559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800">
                <a:solidFill>
                  <a:srgbClr val="6600CC"/>
                </a:solidFill>
              </a:rPr>
              <a:t>Плоскостные инструменты</a:t>
            </a:r>
            <a:r>
              <a:rPr lang="ru-RU" sz="1800"/>
              <a:t> </a:t>
            </a:r>
          </a:p>
        </p:txBody>
      </p:sp>
      <p:pic>
        <p:nvPicPr>
          <p:cNvPr id="22531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775" y="1341438"/>
            <a:ext cx="3492500" cy="261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5903913" y="908050"/>
            <a:ext cx="32400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800">
                <a:solidFill>
                  <a:srgbClr val="6600CC"/>
                </a:solidFill>
              </a:rPr>
              <a:t>Барабан </a:t>
            </a:r>
          </a:p>
          <a:p>
            <a:pPr algn="ctr"/>
            <a:r>
              <a:rPr lang="ru-RU" sz="1800">
                <a:solidFill>
                  <a:srgbClr val="6600CC"/>
                </a:solidFill>
              </a:rPr>
              <a:t>с одной палочкой</a:t>
            </a:r>
            <a:r>
              <a:rPr lang="ru-RU" sz="1800"/>
              <a:t> </a:t>
            </a:r>
          </a:p>
        </p:txBody>
      </p:sp>
      <p:sp>
        <p:nvSpPr>
          <p:cNvPr id="22534" name="Rectangle 10"/>
          <p:cNvSpPr>
            <a:spLocks noChangeArrowheads="1"/>
          </p:cNvSpPr>
          <p:nvPr/>
        </p:nvSpPr>
        <p:spPr bwMode="auto">
          <a:xfrm>
            <a:off x="3775075" y="3246438"/>
            <a:ext cx="247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800"/>
              <a:t> </a:t>
            </a:r>
          </a:p>
        </p:txBody>
      </p:sp>
      <p:sp>
        <p:nvSpPr>
          <p:cNvPr id="22535" name="Rectangle 11"/>
          <p:cNvSpPr>
            <a:spLocks noChangeArrowheads="1"/>
          </p:cNvSpPr>
          <p:nvPr/>
        </p:nvSpPr>
        <p:spPr bwMode="auto">
          <a:xfrm flipH="1" flipV="1">
            <a:off x="3565525" y="3494088"/>
            <a:ext cx="211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 anchor="ctr">
            <a:spAutoFit/>
          </a:bodyPr>
          <a:lstStyle/>
          <a:p>
            <a:endParaRPr lang="ru-RU" sz="1800"/>
          </a:p>
        </p:txBody>
      </p:sp>
      <p:sp>
        <p:nvSpPr>
          <p:cNvPr id="22536" name="Rectangle 13"/>
          <p:cNvSpPr>
            <a:spLocks noChangeArrowheads="1"/>
          </p:cNvSpPr>
          <p:nvPr/>
        </p:nvSpPr>
        <p:spPr bwMode="auto">
          <a:xfrm>
            <a:off x="179388" y="981075"/>
            <a:ext cx="2016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800">
                <a:solidFill>
                  <a:srgbClr val="6600CC"/>
                </a:solidFill>
              </a:rPr>
              <a:t>Колокольчики</a:t>
            </a:r>
          </a:p>
        </p:txBody>
      </p:sp>
      <p:sp>
        <p:nvSpPr>
          <p:cNvPr id="22539" name="Rectangle 16"/>
          <p:cNvSpPr>
            <a:spLocks noChangeArrowheads="1"/>
          </p:cNvSpPr>
          <p:nvPr/>
        </p:nvSpPr>
        <p:spPr bwMode="auto">
          <a:xfrm>
            <a:off x="1116013" y="1628775"/>
            <a:ext cx="14970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>
                <a:solidFill>
                  <a:srgbClr val="6600CC"/>
                </a:solidFill>
              </a:rPr>
              <a:t>Погремушки</a:t>
            </a:r>
          </a:p>
        </p:txBody>
      </p:sp>
      <p:sp>
        <p:nvSpPr>
          <p:cNvPr id="22540" name="Rectangle 17"/>
          <p:cNvSpPr>
            <a:spLocks noChangeArrowheads="1"/>
          </p:cNvSpPr>
          <p:nvPr/>
        </p:nvSpPr>
        <p:spPr bwMode="auto">
          <a:xfrm>
            <a:off x="0" y="2924175"/>
            <a:ext cx="12874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800">
                <a:solidFill>
                  <a:srgbClr val="6600CC"/>
                </a:solidFill>
              </a:rPr>
              <a:t>Трещотки</a:t>
            </a:r>
            <a:r>
              <a:rPr lang="ru-RU" sz="1800"/>
              <a:t> </a:t>
            </a:r>
          </a:p>
        </p:txBody>
      </p:sp>
      <p:sp>
        <p:nvSpPr>
          <p:cNvPr id="22541" name="Rectangle 18"/>
          <p:cNvSpPr>
            <a:spLocks noChangeArrowheads="1"/>
          </p:cNvSpPr>
          <p:nvPr/>
        </p:nvSpPr>
        <p:spPr bwMode="auto">
          <a:xfrm rot="10800000" flipV="1">
            <a:off x="5867400" y="4076700"/>
            <a:ext cx="1009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800">
                <a:solidFill>
                  <a:srgbClr val="6600CC"/>
                </a:solidFill>
              </a:rPr>
              <a:t>Кубики </a:t>
            </a:r>
          </a:p>
        </p:txBody>
      </p:sp>
      <p:sp>
        <p:nvSpPr>
          <p:cNvPr id="22543" name="Rectangle 20"/>
          <p:cNvSpPr>
            <a:spLocks noChangeArrowheads="1"/>
          </p:cNvSpPr>
          <p:nvPr/>
        </p:nvSpPr>
        <p:spPr bwMode="auto">
          <a:xfrm>
            <a:off x="3635375" y="4149725"/>
            <a:ext cx="1457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800">
                <a:solidFill>
                  <a:srgbClr val="6600CC"/>
                </a:solidFill>
              </a:rPr>
              <a:t>Неваляшка </a:t>
            </a:r>
          </a:p>
        </p:txBody>
      </p:sp>
      <p:sp>
        <p:nvSpPr>
          <p:cNvPr id="22546" name="Rectangle 23"/>
          <p:cNvSpPr>
            <a:spLocks noChangeArrowheads="1"/>
          </p:cNvSpPr>
          <p:nvPr/>
        </p:nvSpPr>
        <p:spPr bwMode="auto">
          <a:xfrm>
            <a:off x="2411413" y="4149725"/>
            <a:ext cx="8969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800">
                <a:solidFill>
                  <a:srgbClr val="6600CC"/>
                </a:solidFill>
              </a:rPr>
              <a:t>Бубен </a:t>
            </a:r>
          </a:p>
        </p:txBody>
      </p:sp>
      <p:sp>
        <p:nvSpPr>
          <p:cNvPr id="22548" name="Rectangle 25"/>
          <p:cNvSpPr>
            <a:spLocks noChangeArrowheads="1"/>
          </p:cNvSpPr>
          <p:nvPr/>
        </p:nvSpPr>
        <p:spPr bwMode="auto">
          <a:xfrm>
            <a:off x="7308850" y="3933825"/>
            <a:ext cx="13493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800">
                <a:solidFill>
                  <a:srgbClr val="6600CC"/>
                </a:solidFill>
              </a:rPr>
              <a:t>Шарманка 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/>
          <a:lstStyle/>
          <a:p>
            <a:r>
              <a:rPr lang="ru-RU" sz="18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Перечень материалов для детей </a:t>
            </a:r>
            <a:br>
              <a:rPr lang="ru-RU" sz="18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ru-RU" sz="18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среднего дошкольного возраста :</a:t>
            </a:r>
            <a:br>
              <a:rPr lang="ru-RU" sz="18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ru-RU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/>
            </a:r>
            <a:br>
              <a:rPr lang="ru-RU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В музыкальной зоне для самостоятельной деятельности детей 4-5 лет целесообразно иметь пособия для младшей группы (перечисленные выше), а также дополнительно: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металлофон, ложки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книжки-малютки «Мы поем» (в них яркие иллюстрации к знакомым песенкам);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</a:t>
            </a:r>
            <a:r>
              <a:rPr lang="ru-RU" sz="1800" dirty="0" err="1" smtClean="0">
                <a:latin typeface="Century Gothic" panose="020B0502020202020204" pitchFamily="34" charset="0"/>
              </a:rPr>
              <a:t>фланелеграф</a:t>
            </a:r>
            <a:r>
              <a:rPr lang="ru-RU" sz="1800" dirty="0" smtClean="0">
                <a:latin typeface="Century Gothic" panose="020B0502020202020204" pitchFamily="34" charset="0"/>
              </a:rPr>
              <a:t> или магнитная доска;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музыкально-дидактические игры: «Солнышко и тучка», «Узнай и назови», «В лесу», «Мамы и детки», «Что делают зайцы» и др.;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атрибуты к подвижным музыкальным играм: «Колпачок», «Кошка и котята», «Курочка и петушок». «Зайцы и медведь», «Лётчики», «Воробушки и автомобиль» и др.;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музыкальные лесенки (трехступенчатая и пятиступенчатая, на которых находятся маленькая и большая птички или маленькая и большая матрешка;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атрибуты к танцевальным импровизациям по сезону;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ширма настольная и набор игрушек;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музыкальные игрушки (звучащие и шумовые) для творческого </a:t>
            </a:r>
            <a:r>
              <a:rPr lang="ru-RU" sz="1800" dirty="0" err="1" smtClean="0">
                <a:latin typeface="Century Gothic" panose="020B0502020202020204" pitchFamily="34" charset="0"/>
              </a:rPr>
              <a:t>музицирования</a:t>
            </a:r>
            <a:r>
              <a:rPr lang="ru-RU" sz="1800" dirty="0" smtClean="0">
                <a:latin typeface="Century Gothic" panose="020B0502020202020204" pitchFamily="34" charset="0"/>
              </a:rPr>
              <a:t>.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4"/>
          <p:cNvSpPr>
            <a:spLocks noGrp="1"/>
          </p:cNvSpPr>
          <p:nvPr>
            <p:ph type="title"/>
          </p:nvPr>
        </p:nvSpPr>
        <p:spPr>
          <a:xfrm>
            <a:off x="468313" y="-17145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3600" b="1" i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Средняя группа</a:t>
            </a: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3635375" y="1125538"/>
            <a:ext cx="1631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800">
                <a:solidFill>
                  <a:srgbClr val="6600CC"/>
                </a:solidFill>
              </a:rPr>
              <a:t>Металлофон </a:t>
            </a:r>
          </a:p>
        </p:txBody>
      </p:sp>
      <p:pic>
        <p:nvPicPr>
          <p:cNvPr id="23555" name="Picture 4" descr="металло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575" y="1484313"/>
            <a:ext cx="2657475" cy="226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Rectangle 5"/>
          <p:cNvSpPr>
            <a:spLocks noChangeArrowheads="1"/>
          </p:cNvSpPr>
          <p:nvPr/>
        </p:nvSpPr>
        <p:spPr bwMode="auto">
          <a:xfrm>
            <a:off x="6877050" y="1484313"/>
            <a:ext cx="12271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800">
                <a:solidFill>
                  <a:srgbClr val="6600CC"/>
                </a:solidFill>
              </a:rPr>
              <a:t>Барабан</a:t>
            </a:r>
            <a:r>
              <a:rPr lang="ru-RU"/>
              <a:t> </a:t>
            </a:r>
          </a:p>
        </p:txBody>
      </p:sp>
      <p:pic>
        <p:nvPicPr>
          <p:cNvPr id="23557" name="Picture 6" descr="барабан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588" y="2349500"/>
            <a:ext cx="1671637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8" name="Rectangle 7"/>
          <p:cNvSpPr>
            <a:spLocks noChangeArrowheads="1"/>
          </p:cNvSpPr>
          <p:nvPr/>
        </p:nvSpPr>
        <p:spPr bwMode="auto">
          <a:xfrm>
            <a:off x="900113" y="1765300"/>
            <a:ext cx="904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800">
                <a:solidFill>
                  <a:srgbClr val="6600CC"/>
                </a:solidFill>
              </a:rPr>
              <a:t>Ложки </a:t>
            </a:r>
          </a:p>
        </p:txBody>
      </p:sp>
      <p:pic>
        <p:nvPicPr>
          <p:cNvPr id="23559" name="Picture 8" descr="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909836">
            <a:off x="611982" y="2348706"/>
            <a:ext cx="16430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0" name="Rectangle 9"/>
          <p:cNvSpPr>
            <a:spLocks noChangeArrowheads="1"/>
          </p:cNvSpPr>
          <p:nvPr/>
        </p:nvSpPr>
        <p:spPr bwMode="auto">
          <a:xfrm>
            <a:off x="4211638" y="3429000"/>
            <a:ext cx="24479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800">
                <a:solidFill>
                  <a:srgbClr val="6600CC"/>
                </a:solidFill>
              </a:rPr>
              <a:t>Гармошка</a:t>
            </a:r>
            <a:r>
              <a:rPr lang="ru-RU"/>
              <a:t> </a:t>
            </a:r>
          </a:p>
        </p:txBody>
      </p:sp>
      <p:pic>
        <p:nvPicPr>
          <p:cNvPr id="23561" name="Picture 10" descr="гарм пр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136479">
            <a:off x="3348038" y="4076700"/>
            <a:ext cx="2611437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336704"/>
          </a:xfrm>
        </p:spPr>
        <p:txBody>
          <a:bodyPr/>
          <a:lstStyle/>
          <a:p>
            <a:r>
              <a:rPr lang="ru-RU" sz="18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Перечень материалов для детей </a:t>
            </a:r>
            <a:br>
              <a:rPr lang="ru-RU" sz="18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ru-RU" sz="18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5-6 лет (старшей группы детского сада) </a:t>
            </a:r>
            <a:r>
              <a:rPr lang="ru-RU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/>
            </a:r>
            <a:br>
              <a:rPr lang="ru-RU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Дополнительно к материалам средней группы используется следующее: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 треугольники, самодельные шумовые инструменты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музыкальные игрушки-инструменты с диатоническим и хроматическим звуком (металлофон, пианино, баян, аккордеон, флейта);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иллюстрации по теме «Времена года»;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портреты композиторов;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иллюстрации из «Музыкального букваря»; 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музыкально-дидактические игры: «Музыкальное лото», «Узнай и назови», «Ступеньки», «Повтори звуки», «Три поросенка», «Музыкальный паровозик», "Угадай, что звучит» и др.;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детские рисунки к песенкам и знакомым музыкальным произведениям;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ширмы: настольная и ширма по росту детей;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•музыкальные лесенки трех-, пяти- и </a:t>
            </a:r>
            <a:r>
              <a:rPr lang="ru-RU" sz="1800" dirty="0" err="1" smtClean="0">
                <a:latin typeface="Century Gothic" panose="020B0502020202020204" pitchFamily="34" charset="0"/>
              </a:rPr>
              <a:t>семиступенчатые</a:t>
            </a:r>
            <a:r>
              <a:rPr lang="ru-RU" sz="1800" dirty="0" smtClean="0">
                <a:latin typeface="Century Gothic" panose="020B0502020202020204" pitchFamily="34" charset="0"/>
              </a:rPr>
              <a:t> — озвученные;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атрибуты для детского танцевального творчества: элементы костюмов к знакомым народным танцам;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разноцветные перышки, разноцветные перчатки для музыкальных импровизаций за ширмой и другие атрибуты.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36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Старшая группа</a:t>
            </a:r>
          </a:p>
        </p:txBody>
      </p:sp>
      <p:sp>
        <p:nvSpPr>
          <p:cNvPr id="24578" name="Rectangle 5"/>
          <p:cNvSpPr>
            <a:spLocks noChangeArrowheads="1"/>
          </p:cNvSpPr>
          <p:nvPr/>
        </p:nvSpPr>
        <p:spPr bwMode="auto">
          <a:xfrm>
            <a:off x="250825" y="620713"/>
            <a:ext cx="12239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800">
                <a:solidFill>
                  <a:srgbClr val="6600CC"/>
                </a:solidFill>
              </a:rPr>
              <a:t>Скрипка</a:t>
            </a:r>
            <a:r>
              <a:rPr lang="ru-RU"/>
              <a:t> </a:t>
            </a:r>
          </a:p>
        </p:txBody>
      </p:sp>
      <p:pic>
        <p:nvPicPr>
          <p:cNvPr id="24579" name="Picture 6" descr="скрип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125538"/>
            <a:ext cx="2670175" cy="192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Rectangle 7"/>
          <p:cNvSpPr>
            <a:spLocks noChangeArrowheads="1"/>
          </p:cNvSpPr>
          <p:nvPr/>
        </p:nvSpPr>
        <p:spPr bwMode="auto">
          <a:xfrm>
            <a:off x="3203575" y="1052513"/>
            <a:ext cx="1384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800">
                <a:solidFill>
                  <a:srgbClr val="6600CC"/>
                </a:solidFill>
              </a:rPr>
              <a:t>Гармошка</a:t>
            </a:r>
            <a:r>
              <a:rPr lang="ru-RU"/>
              <a:t> </a:t>
            </a:r>
          </a:p>
        </p:txBody>
      </p:sp>
      <p:pic>
        <p:nvPicPr>
          <p:cNvPr id="24581" name="Picture 8" descr="гарм п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1773238"/>
            <a:ext cx="2611437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2" name="Rectangle 9"/>
          <p:cNvSpPr>
            <a:spLocks noChangeArrowheads="1"/>
          </p:cNvSpPr>
          <p:nvPr/>
        </p:nvSpPr>
        <p:spPr bwMode="auto">
          <a:xfrm>
            <a:off x="5867400" y="1341438"/>
            <a:ext cx="20161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800">
                <a:solidFill>
                  <a:srgbClr val="6600CC"/>
                </a:solidFill>
              </a:rPr>
              <a:t>Триола</a:t>
            </a:r>
            <a:r>
              <a:rPr lang="ru-RU"/>
              <a:t> </a:t>
            </a:r>
          </a:p>
        </p:txBody>
      </p:sp>
      <p:pic>
        <p:nvPicPr>
          <p:cNvPr id="24583" name="Picture 10" descr="триола пр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299883">
            <a:off x="5219700" y="1700213"/>
            <a:ext cx="2111375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4" name="Rectangle 11"/>
          <p:cNvSpPr>
            <a:spLocks noChangeArrowheads="1"/>
          </p:cNvSpPr>
          <p:nvPr/>
        </p:nvSpPr>
        <p:spPr bwMode="auto">
          <a:xfrm>
            <a:off x="1403350" y="3500438"/>
            <a:ext cx="13239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800">
                <a:solidFill>
                  <a:srgbClr val="6600CC"/>
                </a:solidFill>
              </a:rPr>
              <a:t>Ксилофон</a:t>
            </a:r>
            <a:r>
              <a:rPr lang="en-US" sz="1800">
                <a:solidFill>
                  <a:srgbClr val="6600CC"/>
                </a:solidFill>
              </a:rPr>
              <a:t> </a:t>
            </a:r>
          </a:p>
        </p:txBody>
      </p:sp>
      <p:pic>
        <p:nvPicPr>
          <p:cNvPr id="24585" name="Picture 12" descr="ксил пр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9827244" flipV="1">
            <a:off x="827088" y="3933825"/>
            <a:ext cx="2773362" cy="164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6" name="Rectangle 13"/>
          <p:cNvSpPr>
            <a:spLocks noChangeArrowheads="1"/>
          </p:cNvSpPr>
          <p:nvPr/>
        </p:nvSpPr>
        <p:spPr bwMode="auto">
          <a:xfrm>
            <a:off x="7596188" y="2997200"/>
            <a:ext cx="9667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800">
                <a:solidFill>
                  <a:srgbClr val="6600CC"/>
                </a:solidFill>
              </a:rPr>
              <a:t>Цитра</a:t>
            </a:r>
            <a:r>
              <a:rPr lang="ru-RU"/>
              <a:t> </a:t>
            </a:r>
          </a:p>
        </p:txBody>
      </p:sp>
      <p:pic>
        <p:nvPicPr>
          <p:cNvPr id="24587" name="Picture 14" descr="цитра пр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688" y="3716338"/>
            <a:ext cx="220980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8" name="Rectangle 15"/>
          <p:cNvSpPr>
            <a:spLocks noChangeArrowheads="1"/>
          </p:cNvSpPr>
          <p:nvPr/>
        </p:nvSpPr>
        <p:spPr bwMode="auto">
          <a:xfrm>
            <a:off x="4787900" y="3644900"/>
            <a:ext cx="13509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800">
                <a:solidFill>
                  <a:srgbClr val="6600CC"/>
                </a:solidFill>
              </a:rPr>
              <a:t>Трещотка</a:t>
            </a:r>
            <a:r>
              <a:rPr lang="ru-RU"/>
              <a:t> </a:t>
            </a:r>
          </a:p>
        </p:txBody>
      </p:sp>
      <p:pic>
        <p:nvPicPr>
          <p:cNvPr id="24589" name="Picture 19" descr="трещтка1 пр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40200" y="4437063"/>
            <a:ext cx="1938338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0" name="Rectangle 20"/>
          <p:cNvSpPr>
            <a:spLocks noChangeArrowheads="1"/>
          </p:cNvSpPr>
          <p:nvPr/>
        </p:nvSpPr>
        <p:spPr bwMode="auto">
          <a:xfrm>
            <a:off x="7164388" y="908050"/>
            <a:ext cx="170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800">
                <a:solidFill>
                  <a:srgbClr val="6600CC"/>
                </a:solidFill>
              </a:rPr>
              <a:t>Колокольчики </a:t>
            </a:r>
          </a:p>
        </p:txBody>
      </p:sp>
      <p:pic>
        <p:nvPicPr>
          <p:cNvPr id="24591" name="Picture 21" descr="колокол ан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695761">
            <a:off x="7380288" y="1501775"/>
            <a:ext cx="1295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/>
          <a:lstStyle/>
          <a:p>
            <a:r>
              <a:rPr lang="ru-RU" sz="18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Перечень материалов для детей </a:t>
            </a:r>
            <a:br>
              <a:rPr lang="ru-RU" sz="18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ru-RU" sz="18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6-7лет (подготовительной группы детского сада) :</a:t>
            </a:r>
            <a:br>
              <a:rPr lang="ru-RU" sz="18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ru-RU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/>
            </a:r>
            <a:br>
              <a:rPr lang="ru-RU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музыкальные инструменты (маракасы, бубны, арфа, детское пианино, металлофон, колокольчики, треугольники, флейты, барабаны и др.) ;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портреты композиторов;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иллюстрации по теме «Времена года»;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альбомы: «Мы рисуем песенку» или «Мы рисуем и поем» с рисунками детей, в которых они отражают свои эмоции и чувства о прослушанных музыкальных произведениях и полюбившихся песнях;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графическое пособие «Эмоции» (карточки, на которых изображены лица с разными эмоциональными настроениями) для определения характера мелодии при слушании произведений;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альбомы для рассматривания: «Симфонический оркестр», "Народные инструменты», «Танцы народов мира» и т. п. ;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музыкальные лесенки (трех-, пяти- и </a:t>
            </a:r>
            <a:r>
              <a:rPr lang="ru-RU" sz="1800" dirty="0" err="1" smtClean="0">
                <a:latin typeface="Century Gothic" panose="020B0502020202020204" pitchFamily="34" charset="0"/>
              </a:rPr>
              <a:t>семиступенчатые</a:t>
            </a:r>
            <a:r>
              <a:rPr lang="ru-RU" sz="1800" dirty="0" smtClean="0">
                <a:latin typeface="Century Gothic" panose="020B0502020202020204" pitchFamily="34" charset="0"/>
              </a:rPr>
              <a:t> — озвученные) ;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/>
          <a:lstStyle/>
          <a:p>
            <a:r>
              <a:rPr lang="ru-RU" sz="1800" dirty="0" smtClean="0">
                <a:latin typeface="Century Gothic" panose="020B0502020202020204" pitchFamily="34" charset="0"/>
              </a:rPr>
              <a:t>• набор самодельных инструментов для шумового оркестра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900" dirty="0" smtClean="0">
                <a:latin typeface="Century Gothic" panose="020B0502020202020204" pitchFamily="34" charset="0"/>
              </a:rPr>
              <a:t/>
            </a:r>
            <a:br>
              <a:rPr lang="ru-RU" sz="9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музыкально-дидактические игры: «Три поросенка», «Три цветка», «Музыкальный зонтик», «Ритмическое лото», «Найди землянички», «Ритмические кубики», «Назови композитора», «Веселая пластинка», «Музыкальные птенчики» и т. д. ;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атрибуты к подвижным играм (например, «Здравствуй, осень», «Алый платочек»)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r>
              <a:rPr lang="ru-RU" sz="800" dirty="0" smtClean="0">
                <a:latin typeface="Century Gothic" panose="020B0502020202020204" pitchFamily="34" charset="0"/>
              </a:rPr>
              <a:t/>
            </a:r>
            <a:br>
              <a:rPr lang="ru-RU" sz="800" dirty="0" smtClean="0">
                <a:latin typeface="Century Gothic" panose="020B0502020202020204" pitchFamily="34" charset="0"/>
              </a:rPr>
            </a:br>
            <a:r>
              <a:rPr lang="ru-RU" sz="1800" dirty="0" smtClean="0">
                <a:latin typeface="Century Gothic" panose="020B0502020202020204" pitchFamily="34" charset="0"/>
              </a:rPr>
              <a:t>• атрибуты для детского танцевального творчества, элементы костюмов к знакомым народным танцам (косынки, веночки, шляпы) и атрибуты к танцевальным импровизациям по сезону (листики, снежинки, цветы и т. д.) ; разноцветные перчатки, султанчики, газовые платочки или шарфы, разноцветные ленточки, разноцветные перышки для музыкально-танцевальных импровизаций;</a:t>
            </a:r>
            <a:br>
              <a:rPr lang="ru-RU" sz="1800" dirty="0" smtClean="0">
                <a:latin typeface="Century Gothic" panose="020B0502020202020204" pitchFamily="34" charset="0"/>
              </a:rPr>
            </a:b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42594"/>
          </a:xfrm>
        </p:spPr>
        <p:txBody>
          <a:bodyPr/>
          <a:lstStyle/>
          <a:p>
            <a:r>
              <a:rPr lang="ru-RU" sz="2800" dirty="0" smtClean="0">
                <a:solidFill>
                  <a:srgbClr val="6600CC"/>
                </a:solidFill>
              </a:rPr>
              <a:t>Созданная “по законам красоты” среда, способствует пониманию детьми прекрасного, формированию художественного вкуса, естественному образованию у них эстетического отношения к окружающему, развитию творческих способностей. Такая среда вызывает у детей чувство радости, восторга, создает эмоционально-положительное отношение к группе, детскому учреждению, желание посещать его. </a:t>
            </a:r>
            <a:br>
              <a:rPr lang="ru-RU" sz="2800" dirty="0" smtClean="0">
                <a:solidFill>
                  <a:srgbClr val="6600CC"/>
                </a:solidFill>
              </a:rPr>
            </a:br>
            <a:endParaRPr lang="ru-RU" sz="2800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Задачи предметно- пространственной  музыкальной среды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ru-RU" sz="20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Обеспечивать совместную музыкальную деятельность детей и взрослых. 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ru-RU" sz="20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Обеспечивать самостоятельную индивидуальную и совместную деятельность детей, возникающих по их желанию и в соответствии с их интересами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ru-RU" sz="20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  Способствовать получению и закреплению знаний о музыке 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ru-RU" sz="20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  Стимулировать развитие творческих способностей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ru-RU" sz="20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  Развивать любознательность, стремление к экспериментированию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ru-RU" sz="20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  Учитывать возрастные и индивидуальные особенности детей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Основные требования к музыкальным уголкам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ru-RU" sz="28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Эстетичность музыкального уголка, его отдельных элементов.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ru-RU" sz="28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Наличие всех необходимых пособий по данной возрастной группе.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ru-RU" sz="28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Педагогически грамотное руководство СМД детей со стороны воспитателя.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ru-RU" sz="28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Удобное расположение музыкального уголка.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i="1" dirty="0" smtClean="0">
                <a:solidFill>
                  <a:srgbClr val="CC3300"/>
                </a:solidFill>
              </a:rPr>
              <a:t>Музыкальные пособия можно разделить на четыре группы:</a:t>
            </a:r>
            <a:r>
              <a:rPr lang="ru-RU" sz="3600" b="1" dirty="0" smtClean="0">
                <a:solidFill>
                  <a:srgbClr val="CC3300"/>
                </a:solidFill>
              </a:rPr>
              <a:t/>
            </a:r>
            <a:br>
              <a:rPr lang="ru-RU" sz="3600" b="1" dirty="0" smtClean="0">
                <a:solidFill>
                  <a:srgbClr val="CC3300"/>
                </a:solidFill>
              </a:rPr>
            </a:br>
            <a:endParaRPr lang="ru-RU" sz="3600" b="1" dirty="0">
              <a:solidFill>
                <a:srgbClr val="CC33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>
                <a:solidFill>
                  <a:srgbClr val="6600CC"/>
                </a:solidFill>
              </a:rPr>
              <a:t>1.</a:t>
            </a:r>
            <a:r>
              <a:rPr lang="ru-RU" sz="2400" b="1" dirty="0" smtClean="0">
                <a:solidFill>
                  <a:srgbClr val="6600CC"/>
                </a:solidFill>
              </a:rPr>
              <a:t>Образные пособия</a:t>
            </a:r>
            <a:r>
              <a:rPr lang="ru-RU" sz="2400" dirty="0" smtClean="0">
                <a:solidFill>
                  <a:srgbClr val="6600CC"/>
                </a:solidFill>
              </a:rPr>
              <a:t> – мягкие игрушки, иллюстрации, пособия типа «ЛОТО» и т.п..</a:t>
            </a:r>
          </a:p>
          <a:p>
            <a:r>
              <a:rPr lang="ru-RU" sz="2400" dirty="0" smtClean="0">
                <a:solidFill>
                  <a:srgbClr val="6600CC"/>
                </a:solidFill>
              </a:rPr>
              <a:t>2. </a:t>
            </a:r>
            <a:r>
              <a:rPr lang="ru-RU" sz="2400" b="1" dirty="0" smtClean="0">
                <a:solidFill>
                  <a:srgbClr val="6600CC"/>
                </a:solidFill>
              </a:rPr>
              <a:t>Детские музыкальные игрушки и инструменты</a:t>
            </a:r>
            <a:r>
              <a:rPr lang="ru-RU" sz="2400" dirty="0" smtClean="0">
                <a:solidFill>
                  <a:srgbClr val="6600CC"/>
                </a:solidFill>
              </a:rPr>
              <a:t>, которые в свою очередь делятся  на о</a:t>
            </a:r>
            <a:r>
              <a:rPr lang="ru-RU" sz="2400" b="1" dirty="0" smtClean="0">
                <a:solidFill>
                  <a:srgbClr val="6600CC"/>
                </a:solidFill>
              </a:rPr>
              <a:t>звученные </a:t>
            </a:r>
            <a:r>
              <a:rPr lang="ru-RU" sz="2400" dirty="0" smtClean="0">
                <a:solidFill>
                  <a:srgbClr val="6600CC"/>
                </a:solidFill>
              </a:rPr>
              <a:t>и </a:t>
            </a:r>
            <a:r>
              <a:rPr lang="ru-RU" sz="2400" b="1" dirty="0" smtClean="0">
                <a:solidFill>
                  <a:srgbClr val="6600CC"/>
                </a:solidFill>
              </a:rPr>
              <a:t>не озвученные</a:t>
            </a:r>
            <a:r>
              <a:rPr lang="ru-RU" sz="2400" dirty="0" smtClean="0">
                <a:solidFill>
                  <a:srgbClr val="6600CC"/>
                </a:solidFill>
              </a:rPr>
              <a:t>.</a:t>
            </a:r>
          </a:p>
          <a:p>
            <a:r>
              <a:rPr lang="ru-RU" sz="2400" dirty="0" smtClean="0">
                <a:solidFill>
                  <a:srgbClr val="6600CC"/>
                </a:solidFill>
              </a:rPr>
              <a:t>3. </a:t>
            </a:r>
            <a:r>
              <a:rPr lang="ru-RU" sz="2400" b="1" dirty="0" smtClean="0">
                <a:solidFill>
                  <a:srgbClr val="6600CC"/>
                </a:solidFill>
              </a:rPr>
              <a:t>Графические пособия – </a:t>
            </a:r>
            <a:r>
              <a:rPr lang="ru-RU" sz="2400" dirty="0" smtClean="0">
                <a:solidFill>
                  <a:srgbClr val="6600CC"/>
                </a:solidFill>
              </a:rPr>
              <a:t>нотное лото, карточки-эмоции, карточки – долгие и короткие звуки, нотный стан, нотная лесенка ступенька, геометрические фигуры для условного обозначения частей произведения.</a:t>
            </a:r>
          </a:p>
          <a:p>
            <a:r>
              <a:rPr lang="ru-RU" sz="2400" dirty="0" smtClean="0">
                <a:solidFill>
                  <a:srgbClr val="6600CC"/>
                </a:solidFill>
              </a:rPr>
              <a:t>4.</a:t>
            </a:r>
            <a:r>
              <a:rPr lang="ru-RU" sz="2400" b="1" dirty="0" smtClean="0">
                <a:solidFill>
                  <a:srgbClr val="6600CC"/>
                </a:solidFill>
              </a:rPr>
              <a:t>Аудиовизуальные пособия</a:t>
            </a:r>
            <a:r>
              <a:rPr lang="ru-RU" sz="2400" dirty="0" smtClean="0">
                <a:solidFill>
                  <a:srgbClr val="6600CC"/>
                </a:solidFill>
              </a:rPr>
              <a:t> делятся на экранные и звуковые( диапозитивы, компакт диски, фонограммы, аудио и видео кассеты, видео диски).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ru-RU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40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Образные пособия</a:t>
            </a:r>
            <a:br>
              <a:rPr lang="ru-RU" sz="40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endParaRPr lang="ru-RU" sz="4000" b="1" i="1" dirty="0" smtClean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107950" y="1268413"/>
            <a:ext cx="34051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800" b="1" i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Портреты композиторов</a:t>
            </a:r>
          </a:p>
        </p:txBody>
      </p:sp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2555875" y="2997200"/>
            <a:ext cx="3692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800" b="1" i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Картинки с изображением</a:t>
            </a:r>
          </a:p>
          <a:p>
            <a:pPr>
              <a:defRPr/>
            </a:pPr>
            <a:r>
              <a:rPr lang="ru-RU" sz="1800" b="1" i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музыкальных инструментов</a:t>
            </a:r>
          </a:p>
        </p:txBody>
      </p:sp>
      <p:sp>
        <p:nvSpPr>
          <p:cNvPr id="40974" name="Rectangle 14"/>
          <p:cNvSpPr>
            <a:spLocks noChangeArrowheads="1"/>
          </p:cNvSpPr>
          <p:nvPr/>
        </p:nvSpPr>
        <p:spPr bwMode="auto">
          <a:xfrm>
            <a:off x="4716463" y="1700213"/>
            <a:ext cx="42068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1800" b="1" i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Музыкально-дидактические игры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i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Неозвученные музыкальные инструменты</a:t>
            </a:r>
          </a:p>
        </p:txBody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400" b="1" i="1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макеты баянов;</a:t>
            </a:r>
          </a:p>
          <a:p>
            <a:pPr eaLnBrk="1" hangingPunct="1">
              <a:defRPr/>
            </a:pPr>
            <a:r>
              <a:rPr lang="ru-RU" sz="2400" b="1" i="1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макеты дудочек ;</a:t>
            </a:r>
          </a:p>
          <a:p>
            <a:pPr eaLnBrk="1" hangingPunct="1">
              <a:defRPr/>
            </a:pPr>
            <a:r>
              <a:rPr lang="ru-RU" sz="2400" b="1" i="1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макеты балалаек;</a:t>
            </a:r>
            <a:endParaRPr lang="en-US" sz="2400" b="1" i="1" smtClean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eaLnBrk="1" hangingPunct="1">
              <a:defRPr/>
            </a:pPr>
            <a:r>
              <a:rPr lang="ru-RU" sz="2400" b="1" i="1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макеты барабанов; </a:t>
            </a:r>
          </a:p>
          <a:p>
            <a:pPr eaLnBrk="1" hangingPunct="1">
              <a:defRPr/>
            </a:pPr>
            <a:r>
              <a:rPr lang="ru-RU" sz="2400" b="1" i="1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модель пианино с </a:t>
            </a:r>
            <a:endParaRPr lang="en-US" sz="2400" b="1" i="1" smtClean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en-US" sz="2400" b="1" i="1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</a:t>
            </a:r>
            <a:r>
              <a:rPr lang="ru-RU" sz="2400" b="1" i="1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нарисованной </a:t>
            </a:r>
            <a:endParaRPr lang="en-US" sz="2400" b="1" i="1" smtClean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en-US" sz="2400" b="1" i="1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</a:t>
            </a:r>
            <a:r>
              <a:rPr lang="ru-RU" sz="2400" b="1" i="1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клавиатурой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740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  <p:bldP spid="1741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Озвученные музыкальные инструменты</a:t>
            </a:r>
          </a:p>
        </p:txBody>
      </p:sp>
      <p:sp>
        <p:nvSpPr>
          <p:cNvPr id="18434" name="Rectangle 3"/>
          <p:cNvSpPr>
            <a:spLocks noGrp="1"/>
          </p:cNvSpPr>
          <p:nvPr>
            <p:ph type="body" idx="1"/>
          </p:nvPr>
        </p:nvSpPr>
        <p:spPr>
          <a:xfrm>
            <a:off x="395288" y="1557338"/>
            <a:ext cx="7921625" cy="4176712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игрушки-инструменты со звуком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sz="18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неопределенной высоты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sz="1800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(погремушки, бубны, барабаны, треугольники, колокольчики)</a:t>
            </a:r>
          </a:p>
          <a:p>
            <a:pPr eaLnBrk="1" hangingPunct="1">
              <a:buFont typeface="Arial" charset="0"/>
              <a:buNone/>
              <a:defRPr/>
            </a:pPr>
            <a:endParaRPr lang="ru-RU" sz="1800" i="1" dirty="0" smtClean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eaLnBrk="1" hangingPunct="1">
              <a:buFont typeface="Arial" charset="0"/>
              <a:buNone/>
              <a:defRPr/>
            </a:pPr>
            <a:endParaRPr lang="ru-RU" sz="1800" i="1" dirty="0" smtClean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eaLnBrk="1" hangingPunct="1">
              <a:defRPr/>
            </a:pPr>
            <a:endParaRPr lang="ru-RU" sz="1800" i="1" dirty="0" smtClean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468313" y="2708275"/>
            <a:ext cx="8890000" cy="262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  <a:defRPr/>
            </a:pPr>
            <a:r>
              <a:rPr lang="ru-RU" sz="18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игрушки-инструменты издающие только  один звук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800" i="1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(свистульки, дудочки,  рожки, саксофоны)</a:t>
            </a:r>
          </a:p>
          <a:p>
            <a:pPr>
              <a:buFont typeface="Wingdings" pitchFamily="2" charset="2"/>
              <a:buNone/>
              <a:defRPr/>
            </a:pPr>
            <a:endParaRPr lang="ru-RU" sz="1800" i="1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ru-RU" sz="18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игрушки-инструменты с фиксированной мелодией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800" i="1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(органчики, шарманки, музыкальные шкатулки)</a:t>
            </a:r>
          </a:p>
          <a:p>
            <a:pPr>
              <a:buFont typeface="Wingdings" pitchFamily="2" charset="2"/>
              <a:buNone/>
              <a:defRPr/>
            </a:pPr>
            <a:endParaRPr lang="ru-RU" sz="1800" i="1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ru-RU" sz="18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игрушки-инструменты с диатоническим и хроматическим звукорядом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800" i="1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(металлофоны, ксилофоны, детские пианино, рояль, органолы, аккордеоны</a:t>
            </a:r>
            <a:r>
              <a:rPr lang="ru-RU" sz="2000" i="1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  <a:p>
            <a:pPr>
              <a:buFont typeface="Wingdings" pitchFamily="2" charset="2"/>
              <a:buNone/>
              <a:defRPr/>
            </a:pPr>
            <a:endParaRPr lang="ru-RU" sz="2000" i="1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/>
          </p:nvPr>
        </p:nvSpPr>
        <p:spPr>
          <a:xfrm>
            <a:off x="755650" y="6207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i="1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Самодельные шумовые и ударные музыкальные инструменты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55875" y="2420938"/>
            <a:ext cx="4178300" cy="3067050"/>
          </a:xfr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945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25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5536" y="260648"/>
            <a:ext cx="8352928" cy="5865515"/>
          </a:xfrm>
        </p:spPr>
        <p:txBody>
          <a:bodyPr/>
          <a:lstStyle/>
          <a:p>
            <a:pPr algn="ctr">
              <a:buNone/>
            </a:pPr>
            <a:r>
              <a:rPr lang="ru-RU" sz="18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Перечень материалов для детей </a:t>
            </a:r>
          </a:p>
          <a:p>
            <a:pPr algn="ctr">
              <a:buNone/>
            </a:pPr>
            <a:r>
              <a:rPr lang="ru-RU" sz="1800" b="1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раннего и младшего дошкольного возраста</a:t>
            </a:r>
          </a:p>
          <a:p>
            <a:pPr algn="ctr">
              <a:buNone/>
            </a:pPr>
            <a:endParaRPr lang="ru-RU" sz="1800" b="1" i="1" dirty="0" smtClean="0">
              <a:solidFill>
                <a:srgbClr val="CC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>
              <a:buNone/>
            </a:pPr>
            <a:r>
              <a:rPr lang="ru-RU" sz="18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• куклы-неваляшки, образные музыкальные «поющие» или «танцующие» игрушки (петушок, котик, зайка…);</a:t>
            </a:r>
          </a:p>
          <a:p>
            <a:pPr>
              <a:buNone/>
            </a:pPr>
            <a:r>
              <a:rPr lang="ru-RU" sz="18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• набор </a:t>
            </a:r>
            <a:r>
              <a:rPr lang="ru-RU" sz="1800" dirty="0" err="1" smtClean="0">
                <a:solidFill>
                  <a:schemeClr val="tx2"/>
                </a:solidFill>
                <a:latin typeface="Century Gothic" panose="020B0502020202020204" pitchFamily="34" charset="0"/>
              </a:rPr>
              <a:t>неозвученных</a:t>
            </a:r>
            <a:r>
              <a:rPr lang="ru-RU" sz="18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 образных инструментов (гармошки, дудочки, балалайки и т. д.) ;</a:t>
            </a:r>
          </a:p>
          <a:p>
            <a:pPr>
              <a:buNone/>
            </a:pPr>
            <a:r>
              <a:rPr lang="ru-RU" sz="18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• игрушки-инструменты с фиксированным звуком — органчики, шарманки;</a:t>
            </a:r>
          </a:p>
          <a:p>
            <a:pPr>
              <a:buNone/>
            </a:pPr>
            <a:r>
              <a:rPr lang="ru-RU" sz="18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• шумовые инструменты: погремушки, колокольчики, бубен, барабан;</a:t>
            </a:r>
          </a:p>
          <a:p>
            <a:pPr>
              <a:buNone/>
            </a:pPr>
            <a:r>
              <a:rPr lang="ru-RU" sz="18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• маски, флажки, султанчики, платочки, яркие ленточки с колечками, погремушки, осенние листочки, снежинки и т. п. для детского танцевального творчества (по сезонам);</a:t>
            </a:r>
          </a:p>
          <a:p>
            <a:pPr>
              <a:buNone/>
            </a:pPr>
            <a:r>
              <a:rPr lang="ru-RU" sz="18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• ширма настольная с перчаточными игрушками;</a:t>
            </a:r>
          </a:p>
          <a:p>
            <a:pPr>
              <a:buNone/>
            </a:pPr>
            <a:r>
              <a:rPr lang="ru-RU" sz="18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• магнитофон и набор программных аудиозаписей;</a:t>
            </a:r>
          </a:p>
          <a:p>
            <a:pPr>
              <a:buNone/>
            </a:pPr>
            <a:r>
              <a:rPr lang="ru-RU" sz="18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• музыкальные картинки к песням, которые могут быть выполнены на кубе и в виде большого альбома или отдельные красочные иллюстрации.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546</Words>
  <Application>Microsoft Office PowerPoint</Application>
  <PresentationFormat>Экран (4:3)</PresentationFormat>
  <Paragraphs>87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«Музыкальная предметно- пространственная  среда ДОУ»</vt:lpstr>
      <vt:lpstr>Задачи предметно- пространственной  музыкальной среды</vt:lpstr>
      <vt:lpstr>Основные требования к музыкальным уголкам</vt:lpstr>
      <vt:lpstr>Музыкальные пособия можно разделить на четыре группы: </vt:lpstr>
      <vt:lpstr>Образные пособия </vt:lpstr>
      <vt:lpstr>Неозвученные музыкальные инструменты</vt:lpstr>
      <vt:lpstr>Озвученные музыкальные инструменты</vt:lpstr>
      <vt:lpstr>Самодельные шумовые и ударные музыкальные инструменты</vt:lpstr>
      <vt:lpstr>Слайд 9</vt:lpstr>
      <vt:lpstr>Младшая группа</vt:lpstr>
      <vt:lpstr>Перечень материалов для детей  среднего дошкольного возраста :  В музыкальной зоне для самостоятельной деятельности детей 4-5 лет целесообразно иметь пособия для младшей группы (перечисленные выше), а также дополнительно: • металлофон, ложки • книжки-малютки «Мы поем» (в них яркие иллюстрации к знакомым песенкам); • фланелеграф или магнитная доска; • музыкально-дидактические игры: «Солнышко и тучка», «Узнай и назови», «В лесу», «Мамы и детки», «Что делают зайцы» и др.; • атрибуты к подвижным музыкальным играм: «Колпачок», «Кошка и котята», «Курочка и петушок». «Зайцы и медведь», «Лётчики», «Воробушки и автомобиль» и др.; • музыкальные лесенки (трехступенчатая и пятиступенчатая, на которых находятся маленькая и большая птички или маленькая и большая матрешка; • атрибуты к танцевальным импровизациям по сезону; • ширма настольная и набор игрушек; • музыкальные игрушки (звучащие и шумовые) для творческого музицирования. </vt:lpstr>
      <vt:lpstr>Средняя группа</vt:lpstr>
      <vt:lpstr>Перечень материалов для детей  5-6 лет (старшей группы детского сада)  Дополнительно к материалам средней группы используется следующее: •  треугольники, самодельные шумовые инструменты • музыкальные игрушки-инструменты с диатоническим и хроматическим звуком (металлофон, пианино, баян, аккордеон, флейта); • иллюстрации по теме «Времена года»; • портреты композиторов; • иллюстрации из «Музыкального букваря»;  • музыкально-дидактические игры: «Музыкальное лото», «Узнай и назови», «Ступеньки», «Повтори звуки», «Три поросенка», «Музыкальный паровозик», "Угадай, что звучит» и др.; • детские рисунки к песенкам и знакомым музыкальным произведениям; • ширмы: настольная и ширма по росту детей; •музыкальные лесенки трех-, пяти- и семиступенчатые — озвученные; • атрибуты для детского танцевального творчества: элементы костюмов к знакомым народным танцам; • разноцветные перышки, разноцветные перчатки для музыкальных импровизаций за ширмой и другие атрибуты. </vt:lpstr>
      <vt:lpstr>Старшая группа</vt:lpstr>
      <vt:lpstr>Перечень материалов для детей  6-7лет (подготовительной группы детского сада) :  • музыкальные инструменты (маракасы, бубны, арфа, детское пианино, металлофон, колокольчики, треугольники, флейты, барабаны и др.) ; • портреты композиторов; • иллюстрации по теме «Времена года»; • альбомы: «Мы рисуем песенку» или «Мы рисуем и поем» с рисунками детей, в которых они отражают свои эмоции и чувства о прослушанных музыкальных произведениях и полюбившихся песнях; • графическое пособие «Эмоции» (карточки, на которых изображены лица с разными эмоциональными настроениями) для определения характера мелодии при слушании произведений; • альбомы для рассматривания: «Симфонический оркестр», "Народные инструменты», «Танцы народов мира» и т. п. ; • музыкальные лесенки (трех-, пяти- и семиступенчатые — озвученные) ; </vt:lpstr>
      <vt:lpstr>• набор самодельных инструментов для шумового оркестра  • музыкально-дидактические игры: «Три поросенка», «Три цветка», «Музыкальный зонтик», «Ритмическое лото», «Найди землянички», «Ритмические кубики», «Назови композитора», «Веселая пластинка», «Музыкальные птенчики» и т. д. ; • атрибуты к подвижным играм (например, «Здравствуй, осень», «Алый платочек»)  • атрибуты для детского танцевального творчества, элементы костюмов к знакомым народным танцам (косынки, веночки, шляпы) и атрибуты к танцевальным импровизациям по сезону (листики, снежинки, цветы и т. д.) ; разноцветные перчатки, султанчики, газовые платочки или шарфы, разноцветные ленточки, разноцветные перышки для музыкально-танцевальных импровизаций; </vt:lpstr>
      <vt:lpstr>Созданная “по законам красоты” среда, способствует пониманию детьми прекрасного, формированию художественного вкуса, естественному образованию у них эстетического отношения к окружающему, развитию творческих способностей. Такая среда вызывает у детей чувство радости, восторга, создает эмоционально-положительное отношение к группе, детскому учреждению, желание посещать его.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49</cp:revision>
  <dcterms:created xsi:type="dcterms:W3CDTF">2013-02-04T18:29:00Z</dcterms:created>
  <dcterms:modified xsi:type="dcterms:W3CDTF">2018-02-06T08:42:53Z</dcterms:modified>
</cp:coreProperties>
</file>