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Lucida Sans Unicode" charset="0"/>
        <a:cs typeface="Lucida Sans Unicode" charset="0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Lucida Sans Unicode" charset="0"/>
        <a:cs typeface="Lucida Sans Unicode" charset="0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Lucida Sans Unicode" charset="0"/>
        <a:cs typeface="Lucida Sans Unicode" charset="0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Lucida Sans Unicode" charset="0"/>
        <a:cs typeface="Lucida Sans Unicode" charset="0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Lucida Sans Unicode" charset="0"/>
        <a:cs typeface="Lucida Sans Unicode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Lucida Sans Unicode" charset="0"/>
        <a:cs typeface="Lucida Sans Unicode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Lucida Sans Unicode" charset="0"/>
        <a:cs typeface="Lucida Sans Unicode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Lucida Sans Unicode" charset="0"/>
        <a:cs typeface="Lucida Sans Unicode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Lucida Sans Unicode" charset="0"/>
        <a:cs typeface="Lucida Sans Unicode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190625" y="877888"/>
            <a:ext cx="4473575" cy="31638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060450" y="4349750"/>
            <a:ext cx="4738688" cy="3511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099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40275" cy="3513138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147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40275" cy="3513138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195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40275" cy="3513138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0243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40275" cy="3513138"/>
          </a:xfrm>
          <a:noFill/>
          <a:ln>
            <a:solidFill>
              <a:srgbClr val="000000"/>
            </a:solidFill>
            <a:miter lim="800000"/>
          </a:ln>
        </p:spPr>
        <p:txBody>
          <a:bodyPr wrap="none" anchor="ctr"/>
          <a:lstStyle/>
          <a:p>
            <a:endParaRPr lang="ru-RU" smtClean="0"/>
          </a:p>
        </p:txBody>
      </p:sp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90000" tIns="49536" rIns="90000" bIns="45000" anchor="b"/>
          <a:lstStyle/>
          <a:p>
            <a:pPr eaLnBrk="1" hangingPunct="1">
              <a:lnSpc>
                <a:spcPct val="98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fld id="{3544693A-D1D8-43B6-B1D3-4C00C9B1C0E3}" type="slidenum">
              <a:rPr lang="ru-RU">
                <a:solidFill>
                  <a:srgbClr val="000000"/>
                </a:solidFill>
                <a:latin typeface="Calibri" pitchFamily="34" charset="0"/>
              </a:rPr>
              <a:pPr eaLnBrk="1" hangingPunct="1">
                <a:lnSpc>
                  <a:spcPct val="98000"/>
                </a:lnSpc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t>4</a:t>
            </a:fld>
            <a:fld id="{47203C2E-0E7F-49EC-9421-750DB25BA6FB}" type="slidenum">
              <a:rPr lang="ru-RU">
                <a:solidFill>
                  <a:srgbClr val="000000"/>
                </a:solidFill>
                <a:latin typeface="Calibri" pitchFamily="34" charset="0"/>
              </a:rPr>
              <a:pPr eaLnBrk="1" hangingPunct="1">
                <a:lnSpc>
                  <a:spcPct val="98000"/>
                </a:lnSpc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t>4</a:t>
            </a:fld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2291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40275" cy="3513138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4339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40275" cy="3513138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27800" y="635000"/>
            <a:ext cx="1951038" cy="56229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71513" y="635000"/>
            <a:ext cx="5703887" cy="56229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1513" y="635000"/>
            <a:ext cx="780732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46125" y="1938338"/>
            <a:ext cx="3741738" cy="4319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0263" y="1938338"/>
            <a:ext cx="3741737" cy="4319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1513" y="635000"/>
            <a:ext cx="7807325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6125" y="1938338"/>
            <a:ext cx="7635875" cy="43195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Четвертый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99284C"/>
          </a:solidFill>
          <a:latin typeface="+mj-lt"/>
          <a:ea typeface="Lucida Sans Unicode" charset="0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99284C"/>
          </a:solidFill>
          <a:latin typeface="Arial" charset="0"/>
          <a:ea typeface="Lucida Sans Unicode" charset="0"/>
          <a:cs typeface="Lucida Sans Unicode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99284C"/>
          </a:solidFill>
          <a:latin typeface="Arial" charset="0"/>
          <a:ea typeface="Lucida Sans Unicode" charset="0"/>
          <a:cs typeface="Lucida Sans Unicode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99284C"/>
          </a:solidFill>
          <a:latin typeface="Arial" charset="0"/>
          <a:ea typeface="Lucida Sans Unicode" charset="0"/>
          <a:cs typeface="Lucida Sans Unicode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99284C"/>
          </a:solidFill>
          <a:latin typeface="Arial" charset="0"/>
          <a:ea typeface="Lucida Sans Unicode" charset="0"/>
          <a:cs typeface="Lucida Sans Unicode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99284C"/>
          </a:solidFill>
          <a:latin typeface="Arial" charset="0"/>
          <a:cs typeface="Lucida Sans Unicode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99284C"/>
          </a:solidFill>
          <a:latin typeface="Arial" charset="0"/>
          <a:cs typeface="Lucida Sans Unicode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99284C"/>
          </a:solidFill>
          <a:latin typeface="Arial" charset="0"/>
          <a:cs typeface="Lucida Sans Unicode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99284C"/>
          </a:solidFill>
          <a:latin typeface="Arial" charset="0"/>
          <a:cs typeface="Lucida Sans Unicode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3200">
          <a:solidFill>
            <a:srgbClr val="333333"/>
          </a:solidFill>
          <a:latin typeface="+mn-lt"/>
          <a:ea typeface="Lucida Sans Unicode" charset="0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800">
          <a:solidFill>
            <a:srgbClr val="333333"/>
          </a:solidFill>
          <a:latin typeface="+mn-lt"/>
          <a:ea typeface="Lucida Sans Unicode" charset="0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400">
          <a:solidFill>
            <a:srgbClr val="333333"/>
          </a:solidFill>
          <a:latin typeface="+mn-lt"/>
          <a:ea typeface="Lucida Sans Unicode" charset="0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000">
          <a:solidFill>
            <a:srgbClr val="333333"/>
          </a:solidFill>
          <a:latin typeface="+mn-lt"/>
          <a:ea typeface="Lucida Sans Unicode" charset="0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333333"/>
          </a:solidFill>
          <a:latin typeface="+mn-lt"/>
          <a:ea typeface="Lucida Sans Unicode" charset="0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333333"/>
          </a:solidFill>
          <a:latin typeface="+mn-lt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333333"/>
          </a:solidFill>
          <a:latin typeface="+mn-lt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333333"/>
          </a:solidFill>
          <a:latin typeface="+mn-lt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333333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755650" y="1268413"/>
            <a:ext cx="7488238" cy="2735262"/>
          </a:xfrm>
          <a:ln>
            <a:solidFill>
              <a:srgbClr val="000000"/>
            </a:solidFill>
          </a:ln>
        </p:spPr>
        <p:txBody>
          <a:bodyPr lIns="90000" tIns="45000" rIns="90000" bIns="45000"/>
          <a:lstStyle/>
          <a:p>
            <a:pPr eaLnBrk="1" hangingPunct="1">
              <a:lnSpc>
                <a:spcPct val="104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ru-RU" sz="3800" i="0" smtClean="0">
                <a:solidFill>
                  <a:srgbClr val="5D194F"/>
                </a:solidFill>
                <a:latin typeface="Trebuchet MS" charset="0"/>
              </a:rPr>
              <a:t>Аттестация педагогических работников в Законе «Об образовании»</a:t>
            </a:r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755650" y="4292600"/>
            <a:ext cx="7488238" cy="1273175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1" hangingPunct="1">
              <a:lnSpc>
                <a:spcPct val="104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ru-RU" sz="2400">
                <a:solidFill>
                  <a:srgbClr val="000000"/>
                </a:solidFill>
                <a:latin typeface="Trebuchet MS" charset="0"/>
              </a:rPr>
              <a:t>От 29 декабря 2012 г. № 273 - ФЗ «Об образовании в Российской Федерации»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684213" y="549275"/>
            <a:ext cx="7632700" cy="1584325"/>
          </a:xfrm>
          <a:ln>
            <a:solidFill>
              <a:srgbClr val="000000"/>
            </a:solidFill>
          </a:ln>
        </p:spPr>
        <p:txBody>
          <a:bodyPr lIns="90000" tIns="62640" rIns="90000" bIns="45000"/>
          <a:lstStyle/>
          <a:p>
            <a:pPr algn="l" eaLnBrk="1" hangingPunct="1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2800" i="0" smtClean="0">
                <a:solidFill>
                  <a:srgbClr val="5D194F"/>
                </a:solidFill>
                <a:latin typeface="Times New Roman" pitchFamily="16" charset="0"/>
              </a:rPr>
              <a:t>Глава 5 Педагогические, руководящие и иные работники организаций, осуществляющих образовательную деятельность.</a:t>
            </a: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684213" y="2276475"/>
            <a:ext cx="7632700" cy="3960813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90000" tIns="45000" rIns="90000" bIns="45000"/>
          <a:lstStyle/>
          <a:p>
            <a:pPr marL="273050" indent="-273050" eaLnBrk="1" hangingPunct="1">
              <a:lnSpc>
                <a:spcPct val="104000"/>
              </a:lnSpc>
              <a:spcBef>
                <a:spcPts val="600"/>
              </a:spcBef>
              <a:spcAft>
                <a:spcPts val="1425"/>
              </a:spcAft>
              <a:buClr>
                <a:srgbClr val="B13F9A"/>
              </a:buClr>
              <a:buSzPct val="73000"/>
              <a:buFont typeface="Wingdings 2" charset="0"/>
              <a:buChar char="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2600">
                <a:solidFill>
                  <a:srgbClr val="000000"/>
                </a:solidFill>
                <a:latin typeface="Trebuchet MS" charset="0"/>
              </a:rPr>
              <a:t>Ст.46 Право заниматься образовательной деятельностью</a:t>
            </a:r>
          </a:p>
          <a:p>
            <a:pPr marL="273050" indent="-273050" eaLnBrk="1" hangingPunct="1">
              <a:lnSpc>
                <a:spcPct val="104000"/>
              </a:lnSpc>
              <a:spcBef>
                <a:spcPts val="600"/>
              </a:spcBef>
              <a:spcAft>
                <a:spcPts val="1425"/>
              </a:spcAft>
              <a:buClr>
                <a:srgbClr val="B13F9A"/>
              </a:buClr>
              <a:buSzPct val="73000"/>
              <a:buFont typeface="Wingdings 2" charset="0"/>
              <a:buChar char="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2600">
                <a:solidFill>
                  <a:srgbClr val="000000"/>
                </a:solidFill>
                <a:latin typeface="Trebuchet MS" charset="0"/>
              </a:rPr>
              <a:t>П.п.1 Право на занятие педагогической деятельностью имеют лица, имеющие среднее профессиональное или высшее образование и отвечающее квалификационным  требованиям, указанным в квалификационных справочниках или в профессиональных стандартах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755650" y="692150"/>
            <a:ext cx="7488238" cy="1071563"/>
          </a:xfrm>
          <a:ln>
            <a:solidFill>
              <a:srgbClr val="000000"/>
            </a:solidFill>
          </a:ln>
        </p:spPr>
        <p:txBody>
          <a:bodyPr lIns="90000" tIns="45000" rIns="90000" bIns="45000"/>
          <a:lstStyle/>
          <a:p>
            <a:pPr algn="l" eaLnBrk="1" hangingPunct="1">
              <a:lnSpc>
                <a:spcPct val="104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ru-RU" sz="2800" i="0" smtClean="0">
                <a:solidFill>
                  <a:srgbClr val="5D194F"/>
                </a:solidFill>
                <a:latin typeface="Trebuchet MS" charset="0"/>
              </a:rPr>
              <a:t>Ст.48 Обязанность и ответственность педагогических работников</a:t>
            </a:r>
          </a:p>
        </p:txBody>
      </p:sp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755650" y="2060575"/>
            <a:ext cx="7488238" cy="3960813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90000" tIns="45000" rIns="90000" bIns="45000"/>
          <a:lstStyle/>
          <a:p>
            <a:pPr marL="273050" indent="-273050" eaLnBrk="1" hangingPunct="1">
              <a:lnSpc>
                <a:spcPct val="104000"/>
              </a:lnSpc>
              <a:spcBef>
                <a:spcPts val="600"/>
              </a:spcBef>
              <a:spcAft>
                <a:spcPts val="1425"/>
              </a:spcAft>
              <a:buClr>
                <a:srgbClr val="B13F9A"/>
              </a:buClr>
              <a:buSzPct val="73000"/>
              <a:buFont typeface="Wingdings 2" charset="0"/>
              <a:buChar char="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ru-RU" sz="2600">
                <a:solidFill>
                  <a:srgbClr val="000000"/>
                </a:solidFill>
                <a:latin typeface="Trebuchet MS" charset="0"/>
              </a:rPr>
              <a:t>П.1.Педагогические работники обязаны:</a:t>
            </a:r>
          </a:p>
          <a:p>
            <a:pPr marL="273050" indent="-273050" eaLnBrk="1" hangingPunct="1">
              <a:lnSpc>
                <a:spcPct val="104000"/>
              </a:lnSpc>
              <a:spcBef>
                <a:spcPts val="600"/>
              </a:spcBef>
              <a:spcAft>
                <a:spcPts val="1425"/>
              </a:spcAft>
              <a:buClr>
                <a:srgbClr val="B13F9A"/>
              </a:buClr>
              <a:buSzPct val="73000"/>
              <a:buFont typeface="Wingdings 2" charset="0"/>
              <a:buChar char="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ru-RU" sz="2600">
                <a:solidFill>
                  <a:srgbClr val="000000"/>
                </a:solidFill>
                <a:latin typeface="Trebuchet MS" charset="0"/>
              </a:rPr>
              <a:t>П.п.8. проходить аттестацию на соответствие занимаемой должности в порядке, установленном  законодательством об образовании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>
          <a:xfrm>
            <a:off x="755650" y="620713"/>
            <a:ext cx="7488238" cy="1079500"/>
          </a:xfrm>
          <a:ln>
            <a:solidFill>
              <a:srgbClr val="000000"/>
            </a:solidFill>
          </a:ln>
        </p:spPr>
        <p:txBody>
          <a:bodyPr lIns="90000" tIns="45000" rIns="90000" bIns="45000"/>
          <a:lstStyle/>
          <a:p>
            <a:pPr algn="l" eaLnBrk="1" hangingPunct="1">
              <a:lnSpc>
                <a:spcPct val="104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ru-RU" sz="2800" i="0" smtClean="0">
                <a:solidFill>
                  <a:srgbClr val="5D194F"/>
                </a:solidFill>
                <a:latin typeface="Trebuchet MS" charset="0"/>
              </a:rPr>
              <a:t>Ст.49 Аттестация педагогических работников</a:t>
            </a:r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755650" y="1989138"/>
            <a:ext cx="7488238" cy="4032250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90000" tIns="45000" rIns="90000" bIns="45000"/>
          <a:lstStyle/>
          <a:p>
            <a:pPr marL="273050" indent="-273050" eaLnBrk="1" hangingPunct="1">
              <a:lnSpc>
                <a:spcPct val="104000"/>
              </a:lnSpc>
              <a:spcBef>
                <a:spcPts val="600"/>
              </a:spcBef>
              <a:spcAft>
                <a:spcPts val="1425"/>
              </a:spcAft>
              <a:buClr>
                <a:srgbClr val="B13F9A"/>
              </a:buClr>
              <a:buSzPct val="73000"/>
              <a:buFont typeface="Wingdings 2" charset="0"/>
              <a:buChar char="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ru-RU" sz="2600">
                <a:solidFill>
                  <a:srgbClr val="000000"/>
                </a:solidFill>
                <a:latin typeface="Trebuchet MS" charset="0"/>
              </a:rPr>
              <a:t>П.1 Аттестация педагогических  работников проводится  с целью подтверждения соответствия педагогических работников занимаемым  ими должностям  на основе их профессиональной деятельности, и по желанию педагогических работников в целях установления квалификационной категории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755650" y="692150"/>
            <a:ext cx="7488238" cy="865188"/>
          </a:xfrm>
          <a:ln>
            <a:solidFill>
              <a:srgbClr val="000000"/>
            </a:solidFill>
          </a:ln>
        </p:spPr>
        <p:txBody>
          <a:bodyPr lIns="90000" tIns="45000" rIns="90000" bIns="45000"/>
          <a:lstStyle/>
          <a:p>
            <a:pPr algn="l" eaLnBrk="1" hangingPunct="1">
              <a:lnSpc>
                <a:spcPct val="104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ru-RU" sz="2800" i="0" smtClean="0">
                <a:solidFill>
                  <a:srgbClr val="5D194F"/>
                </a:solidFill>
                <a:latin typeface="Trebuchet MS" charset="0"/>
              </a:rPr>
              <a:t>Ст.49 п.2</a:t>
            </a:r>
          </a:p>
        </p:txBody>
      </p:sp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755650" y="1916113"/>
            <a:ext cx="7488238" cy="4105275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90000" tIns="73224" rIns="90000" bIns="45000"/>
          <a:lstStyle/>
          <a:p>
            <a:pPr eaLnBrk="1" hangingPunct="1">
              <a:lnSpc>
                <a:spcPct val="104000"/>
              </a:lnSpc>
              <a:spcBef>
                <a:spcPts val="600"/>
              </a:spcBef>
              <a:spcAft>
                <a:spcPts val="1425"/>
              </a:spcAft>
              <a:buClr>
                <a:srgbClr val="B13F9A"/>
              </a:buClr>
              <a:buSzPct val="73000"/>
              <a:buFont typeface="Wingdings 2" charset="0"/>
              <a:buChar char=""/>
            </a:pPr>
            <a:r>
              <a:rPr lang="ru-RU" sz="2600">
                <a:solidFill>
                  <a:srgbClr val="000000"/>
                </a:solidFill>
                <a:latin typeface="Trebuchet MS" charset="0"/>
              </a:rPr>
              <a:t> Проведение аттестации в целях соответствия занимаемым должностям проводится 1 раз в 5 лет аттестационными комиссиями, самостоятельно формируемым организациями   осуществляющими образовательную деятельность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 txBox="1">
            <a:spLocks noChangeArrowheads="1"/>
          </p:cNvSpPr>
          <p:nvPr/>
        </p:nvSpPr>
        <p:spPr>
          <a:xfrm>
            <a:off x="755650" y="692150"/>
            <a:ext cx="7488238" cy="936625"/>
          </a:xfrm>
          <a:prstGeom prst="rect">
            <a:avLst/>
          </a:prstGeom>
          <a:ln>
            <a:solidFill>
              <a:srgbClr val="000000"/>
            </a:solidFill>
            <a:round/>
            <a:headEnd/>
            <a:tailEnd/>
          </a:ln>
        </p:spPr>
        <p:txBody>
          <a:bodyPr lIns="90000" tIns="45000" rIns="90000" bIns="45000"/>
          <a:lstStyle/>
          <a:p>
            <a:pPr eaLnBrk="1" hangingPunct="1">
              <a:lnSpc>
                <a:spcPct val="15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ru-RU" sz="2800" b="1">
                <a:solidFill>
                  <a:srgbClr val="5D194F"/>
                </a:solidFill>
                <a:latin typeface="Trebuchet MS" charset="0"/>
              </a:rPr>
              <a:t>Ст.49 п.3</a:t>
            </a:r>
          </a:p>
        </p:txBody>
      </p: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755650" y="1989138"/>
            <a:ext cx="7488238" cy="4032250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90000" tIns="73224" rIns="90000" bIns="45000"/>
          <a:lstStyle/>
          <a:p>
            <a:pPr eaLnBrk="1" hangingPunct="1">
              <a:lnSpc>
                <a:spcPct val="104000"/>
              </a:lnSpc>
              <a:spcBef>
                <a:spcPts val="600"/>
              </a:spcBef>
              <a:spcAft>
                <a:spcPts val="1425"/>
              </a:spcAft>
              <a:buClr>
                <a:srgbClr val="B13F9A"/>
              </a:buClr>
              <a:buSzPct val="73000"/>
              <a:buFont typeface="Wingdings 2" charset="0"/>
              <a:buChar char=""/>
            </a:pPr>
            <a:r>
              <a:rPr lang="ru-RU" sz="2600">
                <a:solidFill>
                  <a:srgbClr val="000000"/>
                </a:solidFill>
                <a:latin typeface="Trebuchet MS" charset="0"/>
              </a:rPr>
              <a:t> Проведение аттестации в целях установления квалификационной категории педагогическим работникам муниципальных и частных организаций осуществляется аттестационными комиссиями формируемыми уполномоченными органами государственной власти субъекта Российской Федерации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"/>
        <a:cs typeface="Lucida Sans Unicode"/>
      </a:majorFont>
      <a:minorFont>
        <a:latin typeface="Arial"/>
        <a:ea typeface=""/>
        <a:cs typeface="Lucida Sans Unicode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cs typeface="Lucida Sans Unicod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cs typeface="Lucida Sans Unicode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185</Words>
  <Application>Microsoft Office PowerPoint</Application>
  <PresentationFormat>Экран (4:3)</PresentationFormat>
  <Paragraphs>15</Paragraphs>
  <Slides>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Lucida Sans Unicode</vt:lpstr>
      <vt:lpstr>Times New Roman</vt:lpstr>
      <vt:lpstr>Trebuchet MS</vt:lpstr>
      <vt:lpstr>Wingdings 2</vt:lpstr>
      <vt:lpstr>Calibri</vt:lpstr>
      <vt:lpstr>Тема Office</vt:lpstr>
      <vt:lpstr>Аттестация педагогических работников в Законе «Об образовании»</vt:lpstr>
      <vt:lpstr>Глава 5 Педагогические, руководящие и иные работники организаций, осуществляющих образовательную деятельность.</vt:lpstr>
      <vt:lpstr>Ст.48 Обязанность и ответственность педагогических работников</vt:lpstr>
      <vt:lpstr>Ст.49 Аттестация педагогических работников</vt:lpstr>
      <vt:lpstr>Ст.49 п.2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Аттестация педагогических работников в Законе «Об образовании»</dc:title>
  <dc:creator>User</dc:creator>
  <cp:lastModifiedBy>User</cp:lastModifiedBy>
  <cp:revision>7</cp:revision>
  <cp:lastPrinted>1601-01-01T00:00:00Z</cp:lastPrinted>
  <dcterms:created xsi:type="dcterms:W3CDTF">1601-01-01T00:00:00Z</dcterms:created>
  <dcterms:modified xsi:type="dcterms:W3CDTF">2018-02-05T22:06:46Z</dcterms:modified>
</cp:coreProperties>
</file>